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6" roundtripDataSignature="AMtx7mhmDIQMMLwrs0D4NXG0/4i5eHBA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customschemas.google.com/relationships/presentationmetadata" Target="metadata"/><Relationship Id="rId25" Type="http://schemas.openxmlformats.org/officeDocument/2006/relationships/slide" Target="slides/slide2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5f3bf5624_1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5f3bf562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Radius and smoothness se is the most irregular datasets because it has the most outlier are clustered while the radius and smoothness worst and mean are more spread out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5f3bf5624_1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5f3bf5624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the heatmap, we wanted to see if there was a strong correlation between the radius and smoothness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Based off the heatmap there wasn’t really strong correlation between the two variables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5f3bf5624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e5f3bf562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With seeing </a:t>
            </a:r>
            <a:r>
              <a:rPr lang="en-US"/>
              <a:t>the</a:t>
            </a:r>
            <a:r>
              <a:rPr lang="en-US"/>
              <a:t> heatmap not showing much </a:t>
            </a:r>
            <a:r>
              <a:rPr lang="en-US"/>
              <a:t>strong</a:t>
            </a:r>
            <a:r>
              <a:rPr lang="en-US"/>
              <a:t> </a:t>
            </a:r>
            <a:r>
              <a:rPr lang="en-US"/>
              <a:t>correlation we wanted to use a scatter plot show how close the point are with it being clustered. Based off the scatter plot this is a positive correlation if we would a line through it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e5f3bf5624_1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e5f3bf5624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5f3bf5624_1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e5f3bf562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5f3bf5624_1_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5f3bf5624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5f3bf5624_1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5f3bf5624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5f3bf5624_1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e5f3bf5624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b82d0f314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b82d0f3148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b82d0f314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b82d0f3148_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e65acb9b04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e65acb9b0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b82d0f314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b82d0f3148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65acb9b04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e65acb9b0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b82d0f31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gb82d0f314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13% or ⅛ chance women develop breast cancer in their life.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Preventing breast cancer by eating fruits and veggies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Survival rate in early stage 0 99% 5 years after diagnosis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Survival rate in stage 4 is 28%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highlight>
                  <a:srgbClr val="FFFFFF"/>
                </a:highlight>
              </a:rPr>
              <a:t>mortality was 41% higher among black women (29.2 deaths per 100,000 population) than white women (20.6 deaths per 100,000 population)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Radius and smoothness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82d0f314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b82d0f3148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b82d0f314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b82d0f3148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b82d0f314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b82d0f3148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5f3bf5624_1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5f3bf5624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b82d0f314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b82d0f3148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ctrTitle"/>
          </p:nvPr>
        </p:nvSpPr>
        <p:spPr>
          <a:xfrm>
            <a:off x="1524000" y="141391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subTitle"/>
          </p:nvPr>
        </p:nvSpPr>
        <p:spPr>
          <a:xfrm>
            <a:off x="1524000" y="3933340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4"/>
          <p:cNvSpPr/>
          <p:nvPr/>
        </p:nvSpPr>
        <p:spPr>
          <a:xfrm>
            <a:off x="0" y="5711687"/>
            <a:ext cx="12192000" cy="92764"/>
          </a:xfrm>
          <a:prstGeom prst="rect">
            <a:avLst/>
          </a:prstGeom>
          <a:solidFill>
            <a:srgbClr val="00256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type="title"/>
          </p:nvPr>
        </p:nvSpPr>
        <p:spPr>
          <a:xfrm>
            <a:off x="838200" y="132525"/>
            <a:ext cx="10515600" cy="10943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1" type="body"/>
          </p:nvPr>
        </p:nvSpPr>
        <p:spPr>
          <a:xfrm rot="5400000">
            <a:off x="3887870" y="-1631688"/>
            <a:ext cx="4416261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838200" y="139841"/>
            <a:ext cx="10515600" cy="10793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838200" y="1653349"/>
            <a:ext cx="10515600" cy="42383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type="title"/>
          </p:nvPr>
        </p:nvSpPr>
        <p:spPr>
          <a:xfrm>
            <a:off x="831850" y="1470991"/>
            <a:ext cx="10515600" cy="243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6"/>
          <p:cNvSpPr txBox="1"/>
          <p:nvPr>
            <p:ph idx="1" type="body"/>
          </p:nvPr>
        </p:nvSpPr>
        <p:spPr>
          <a:xfrm>
            <a:off x="831850" y="4072628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" name="Google Shape;24;p6"/>
          <p:cNvSpPr/>
          <p:nvPr/>
        </p:nvSpPr>
        <p:spPr>
          <a:xfrm>
            <a:off x="0" y="5738190"/>
            <a:ext cx="12192000" cy="92764"/>
          </a:xfrm>
          <a:prstGeom prst="rect">
            <a:avLst/>
          </a:prstGeom>
          <a:solidFill>
            <a:srgbClr val="00256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/>
          <p:nvPr>
            <p:ph type="title"/>
          </p:nvPr>
        </p:nvSpPr>
        <p:spPr>
          <a:xfrm>
            <a:off x="838200" y="113337"/>
            <a:ext cx="10515600" cy="11058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7"/>
          <p:cNvSpPr txBox="1"/>
          <p:nvPr>
            <p:ph idx="1" type="body"/>
          </p:nvPr>
        </p:nvSpPr>
        <p:spPr>
          <a:xfrm>
            <a:off x="838200" y="1626845"/>
            <a:ext cx="5181600" cy="4429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idx="2" type="body"/>
          </p:nvPr>
        </p:nvSpPr>
        <p:spPr>
          <a:xfrm>
            <a:off x="6172200" y="1626845"/>
            <a:ext cx="5181600" cy="4429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839788" y="100085"/>
            <a:ext cx="10515600" cy="11191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1" type="body"/>
          </p:nvPr>
        </p:nvSpPr>
        <p:spPr>
          <a:xfrm>
            <a:off x="839788" y="1416123"/>
            <a:ext cx="5157787" cy="8759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2" name="Google Shape;32;p8"/>
          <p:cNvSpPr txBox="1"/>
          <p:nvPr>
            <p:ph idx="2" type="body"/>
          </p:nvPr>
        </p:nvSpPr>
        <p:spPr>
          <a:xfrm>
            <a:off x="839788" y="2240035"/>
            <a:ext cx="5157787" cy="37897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8"/>
          <p:cNvSpPr txBox="1"/>
          <p:nvPr>
            <p:ph idx="3" type="body"/>
          </p:nvPr>
        </p:nvSpPr>
        <p:spPr>
          <a:xfrm>
            <a:off x="6172200" y="1429375"/>
            <a:ext cx="5183188" cy="8759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4" name="Google Shape;34;p8"/>
          <p:cNvSpPr txBox="1"/>
          <p:nvPr>
            <p:ph idx="4" type="body"/>
          </p:nvPr>
        </p:nvSpPr>
        <p:spPr>
          <a:xfrm>
            <a:off x="6172200" y="2253287"/>
            <a:ext cx="5183188" cy="37897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838200" y="132525"/>
            <a:ext cx="10515600" cy="10943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type="title"/>
          </p:nvPr>
        </p:nvSpPr>
        <p:spPr>
          <a:xfrm>
            <a:off x="839788" y="-19874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1" name="Google Shape;41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7.xml"/><Relationship Id="rId10" Type="http://schemas.openxmlformats.org/officeDocument/2006/relationships/slideLayout" Target="../slideLayouts/slideLayout6.xml"/><Relationship Id="rId13" Type="http://schemas.openxmlformats.org/officeDocument/2006/relationships/slideLayout" Target="../slideLayouts/slideLayout9.xml"/><Relationship Id="rId12" Type="http://schemas.openxmlformats.org/officeDocument/2006/relationships/slideLayout" Target="../slideLayouts/slideLayout8.xml"/><Relationship Id="rId1" Type="http://schemas.openxmlformats.org/officeDocument/2006/relationships/image" Target="../media/image1.jpg"/><Relationship Id="rId2" Type="http://schemas.openxmlformats.org/officeDocument/2006/relationships/image" Target="../media/image14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0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382053" y="5904410"/>
            <a:ext cx="1973574" cy="9184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61150" y="6071949"/>
            <a:ext cx="1131064" cy="759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16429" y="6240631"/>
            <a:ext cx="1831312" cy="617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07496" y="6294558"/>
            <a:ext cx="2463029" cy="53693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3"/>
          <p:cNvSpPr txBox="1"/>
          <p:nvPr>
            <p:ph type="title"/>
          </p:nvPr>
        </p:nvSpPr>
        <p:spPr>
          <a:xfrm>
            <a:off x="838200" y="132525"/>
            <a:ext cx="10515600" cy="10943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838200" y="1417981"/>
            <a:ext cx="10515600" cy="44162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3"/>
          <p:cNvSpPr/>
          <p:nvPr/>
        </p:nvSpPr>
        <p:spPr>
          <a:xfrm>
            <a:off x="0" y="1329008"/>
            <a:ext cx="12192000" cy="92764"/>
          </a:xfrm>
          <a:prstGeom prst="rect">
            <a:avLst/>
          </a:prstGeom>
          <a:solidFill>
            <a:srgbClr val="00256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"/>
          <p:cNvSpPr/>
          <p:nvPr/>
        </p:nvSpPr>
        <p:spPr>
          <a:xfrm>
            <a:off x="0" y="1219582"/>
            <a:ext cx="12192000" cy="92764"/>
          </a:xfrm>
          <a:prstGeom prst="rect">
            <a:avLst/>
          </a:prstGeom>
          <a:solidFill>
            <a:srgbClr val="F947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26.jpg"/><Relationship Id="rId7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cancer.org/cancer/breast-cancer/about/how-common-is-breast-cancer.html" TargetMode="External"/><Relationship Id="rId4" Type="http://schemas.openxmlformats.org/officeDocument/2006/relationships/hyperlink" Target="https://www.cancer.net/cancer-types/breast-cancer/statistics" TargetMode="External"/><Relationship Id="rId5" Type="http://schemas.openxmlformats.org/officeDocument/2006/relationships/hyperlink" Target="https://breast-cancer-research.biomedcentral.com/articles/10.1186/s13058-019-1158-4" TargetMode="External"/><Relationship Id="rId6" Type="http://schemas.openxmlformats.org/officeDocument/2006/relationships/hyperlink" Target="https://journals.plos.org/plosone/article?id=10.1371/journal.pone.0250370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"/>
          <p:cNvSpPr txBox="1"/>
          <p:nvPr>
            <p:ph type="ctrTitle"/>
          </p:nvPr>
        </p:nvSpPr>
        <p:spPr>
          <a:xfrm>
            <a:off x="1524000" y="141391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F58C58"/>
                </a:solidFill>
                <a:latin typeface="Merriweather"/>
                <a:ea typeface="Merriweather"/>
                <a:cs typeface="Merriweather"/>
                <a:sym typeface="Merriweather"/>
              </a:rPr>
              <a:t>Prediction of </a:t>
            </a:r>
            <a:r>
              <a:rPr b="1" lang="en-US">
                <a:solidFill>
                  <a:srgbClr val="F58C58"/>
                </a:solidFill>
                <a:latin typeface="Merriweather"/>
                <a:ea typeface="Merriweather"/>
                <a:cs typeface="Merriweather"/>
                <a:sym typeface="Merriweather"/>
              </a:rPr>
              <a:t>Breast Cancer Diagnosis</a:t>
            </a:r>
            <a:endParaRPr b="1">
              <a:solidFill>
                <a:srgbClr val="F58C58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8" name="Google Shape;58;p1"/>
          <p:cNvSpPr txBox="1"/>
          <p:nvPr>
            <p:ph idx="1" type="subTitle"/>
          </p:nvPr>
        </p:nvSpPr>
        <p:spPr>
          <a:xfrm>
            <a:off x="1524000" y="3933340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>
                <a:latin typeface="Merriweather"/>
                <a:ea typeface="Merriweather"/>
                <a:cs typeface="Merriweather"/>
                <a:sym typeface="Merriweather"/>
              </a:rPr>
              <a:t>Capstone Project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000">
                <a:solidFill>
                  <a:srgbClr val="00256D"/>
                </a:solidFill>
                <a:latin typeface="Merriweather"/>
                <a:ea typeface="Merriweather"/>
                <a:cs typeface="Merriweather"/>
                <a:sym typeface="Merriweather"/>
              </a:rPr>
              <a:t>Advisors</a:t>
            </a:r>
            <a:r>
              <a:rPr lang="en-US" sz="2000">
                <a:solidFill>
                  <a:srgbClr val="00256D"/>
                </a:solidFill>
                <a:latin typeface="Merriweather"/>
                <a:ea typeface="Merriweather"/>
                <a:cs typeface="Merriweather"/>
                <a:sym typeface="Merriweather"/>
              </a:rPr>
              <a:t>:</a:t>
            </a:r>
            <a:r>
              <a:rPr lang="en-US" sz="2000">
                <a:latin typeface="Merriweather"/>
                <a:ea typeface="Merriweather"/>
                <a:cs typeface="Merriweather"/>
                <a:sym typeface="Merriweather"/>
              </a:rPr>
              <a:t> Dr. Monica Poindexter and Dr. Babatunde Olubando</a:t>
            </a:r>
            <a:endParaRPr sz="20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5f3bf5624_1_30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Box Plots</a:t>
            </a:r>
            <a:endParaRPr/>
          </a:p>
        </p:txBody>
      </p:sp>
      <p:sp>
        <p:nvSpPr>
          <p:cNvPr id="128" name="Google Shape;128;ge5f3bf5624_1_30"/>
          <p:cNvSpPr txBox="1"/>
          <p:nvPr>
            <p:ph idx="1" type="body"/>
          </p:nvPr>
        </p:nvSpPr>
        <p:spPr>
          <a:xfrm>
            <a:off x="838200" y="1653349"/>
            <a:ext cx="10515600" cy="4238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ge5f3bf5624_1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150" y="1596525"/>
            <a:ext cx="10799898" cy="4352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5f3bf5624_1_15"/>
          <p:cNvSpPr txBox="1"/>
          <p:nvPr>
            <p:ph type="title"/>
          </p:nvPr>
        </p:nvSpPr>
        <p:spPr>
          <a:xfrm>
            <a:off x="838200" y="-9"/>
            <a:ext cx="10515600" cy="1079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Heatmaps</a:t>
            </a:r>
            <a:endParaRPr/>
          </a:p>
        </p:txBody>
      </p:sp>
      <p:pic>
        <p:nvPicPr>
          <p:cNvPr id="135" name="Google Shape;135;ge5f3bf5624_1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5350" y="1577750"/>
            <a:ext cx="5343350" cy="439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e5f3bf5624_1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5425" y="1577750"/>
            <a:ext cx="5477249" cy="439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5f3bf5624_1_0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Scatterplot: Smoothness vs Radius</a:t>
            </a:r>
            <a:endParaRPr/>
          </a:p>
        </p:txBody>
      </p:sp>
      <p:pic>
        <p:nvPicPr>
          <p:cNvPr id="142" name="Google Shape;142;ge5f3bf5624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100" y="1469325"/>
            <a:ext cx="5628724" cy="437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e5f3bf5624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1525" y="1555375"/>
            <a:ext cx="5428776" cy="4161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5f3bf5624_1_25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Experimental Models</a:t>
            </a:r>
            <a:endParaRPr/>
          </a:p>
        </p:txBody>
      </p:sp>
      <p:sp>
        <p:nvSpPr>
          <p:cNvPr id="149" name="Google Shape;149;ge5f3bf5624_1_25"/>
          <p:cNvSpPr txBox="1"/>
          <p:nvPr>
            <p:ph idx="1" type="body"/>
          </p:nvPr>
        </p:nvSpPr>
        <p:spPr>
          <a:xfrm>
            <a:off x="838200" y="1653349"/>
            <a:ext cx="10515600" cy="4238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The following models were considered for this project: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K Nearest Neighbor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2200"/>
              <a:buFont typeface="Times New Roman"/>
              <a:buChar char="•"/>
            </a:pPr>
            <a:r>
              <a:rPr lang="en-US" sz="1600">
                <a:solidFill>
                  <a:srgbClr val="212529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Locates a predefined number of training samples closest in distance to the new point, and predict the label from these. The number of samples can be a user-defined constant (k-nearest neighbor learning), or vary based on the local density of points (radius-based neighbor learning).</a:t>
            </a:r>
            <a:endParaRPr sz="1600">
              <a:solidFill>
                <a:srgbClr val="21252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1252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Logistic Regression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1600"/>
              <a:buFont typeface="Times New Roman"/>
              <a:buChar char="•"/>
            </a:pPr>
            <a:r>
              <a:rPr lang="en-US" sz="1600"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 statistical model that in its basic form uses a logistic function to model a binary dependent variable, although many more complex extensions exist. In regression analysis, logistic regression (or logit regression) is estimating the parameters of a logistic model (a form of binary regression).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5f3bf5624_1_6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 Nearest Neighbors: Percentage Error </a:t>
            </a:r>
            <a:endParaRPr/>
          </a:p>
        </p:txBody>
      </p:sp>
      <p:sp>
        <p:nvSpPr>
          <p:cNvPr id="155" name="Google Shape;155;ge5f3bf5624_1_6"/>
          <p:cNvSpPr txBox="1"/>
          <p:nvPr>
            <p:ph idx="1" type="body"/>
          </p:nvPr>
        </p:nvSpPr>
        <p:spPr>
          <a:xfrm>
            <a:off x="838200" y="1653349"/>
            <a:ext cx="10515600" cy="4238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ge5f3bf5624_1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50" y="1653349"/>
            <a:ext cx="6194300" cy="3871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e5f3bf5624_1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6725" y="1696888"/>
            <a:ext cx="5387449" cy="346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5f3bf5624_1_58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 Nearest Neighbor</a:t>
            </a:r>
            <a:r>
              <a:rPr lang="en-US"/>
              <a:t> Model: Confusion Matrix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ge5f3bf5624_1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150" y="1699050"/>
            <a:ext cx="7780601" cy="42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ge5f3bf5624_1_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9750" y="1825853"/>
            <a:ext cx="3807450" cy="298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5f3bf5624_1_41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Logistic Regression Model: Confusion Matrix</a:t>
            </a:r>
            <a:endParaRPr/>
          </a:p>
        </p:txBody>
      </p:sp>
      <p:pic>
        <p:nvPicPr>
          <p:cNvPr id="170" name="Google Shape;170;ge5f3bf5624_1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025" y="1625425"/>
            <a:ext cx="7699426" cy="4132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e5f3bf5624_1_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9750" y="1837378"/>
            <a:ext cx="3807450" cy="298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5f3bf5624_1_46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Comparing the Models</a:t>
            </a:r>
            <a:endParaRPr/>
          </a:p>
        </p:txBody>
      </p:sp>
      <p:sp>
        <p:nvSpPr>
          <p:cNvPr id="177" name="Google Shape;177;ge5f3bf5624_1_46"/>
          <p:cNvSpPr txBox="1"/>
          <p:nvPr>
            <p:ph idx="1" type="body"/>
          </p:nvPr>
        </p:nvSpPr>
        <p:spPr>
          <a:xfrm>
            <a:off x="391875" y="1653350"/>
            <a:ext cx="5820900" cy="4238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Model: K Nearest Neighbor</a:t>
            </a:r>
            <a:endParaRPr/>
          </a:p>
        </p:txBody>
      </p:sp>
      <p:sp>
        <p:nvSpPr>
          <p:cNvPr id="178" name="Google Shape;178;ge5f3bf5624_1_46"/>
          <p:cNvSpPr txBox="1"/>
          <p:nvPr>
            <p:ph idx="1" type="body"/>
          </p:nvPr>
        </p:nvSpPr>
        <p:spPr>
          <a:xfrm>
            <a:off x="6284250" y="1653350"/>
            <a:ext cx="5820900" cy="4238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Model: Logistic Regression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ge5f3bf5624_1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5750" y="2378775"/>
            <a:ext cx="5128776" cy="21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e5f3bf5624_1_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300" y="2434200"/>
            <a:ext cx="4846476" cy="176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b82d0f3148_0_20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Lessons Learned</a:t>
            </a:r>
            <a:endParaRPr/>
          </a:p>
        </p:txBody>
      </p:sp>
      <p:sp>
        <p:nvSpPr>
          <p:cNvPr id="186" name="Google Shape;186;gb82d0f3148_0_20"/>
          <p:cNvSpPr txBox="1"/>
          <p:nvPr>
            <p:ph idx="1" type="body"/>
          </p:nvPr>
        </p:nvSpPr>
        <p:spPr>
          <a:xfrm>
            <a:off x="838200" y="1653350"/>
            <a:ext cx="5789100" cy="42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Learn from your mistakes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We tried a k nearest neighbor model but </a:t>
            </a:r>
            <a:r>
              <a:rPr lang="en-US"/>
              <a:t>initially</a:t>
            </a:r>
            <a:r>
              <a:rPr lang="en-US"/>
              <a:t> were unable to produce a percent error under 25%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All data may not be used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Choosing the correct parameters is important</a:t>
            </a:r>
            <a:endParaRPr/>
          </a:p>
        </p:txBody>
      </p:sp>
      <p:pic>
        <p:nvPicPr>
          <p:cNvPr id="187" name="Google Shape;187;gb82d0f3148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56236">
            <a:off x="6627300" y="2183150"/>
            <a:ext cx="4776900" cy="317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b82d0f3148_0_25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Future Research</a:t>
            </a:r>
            <a:endParaRPr/>
          </a:p>
        </p:txBody>
      </p:sp>
      <p:sp>
        <p:nvSpPr>
          <p:cNvPr id="193" name="Google Shape;193;gb82d0f3148_0_25"/>
          <p:cNvSpPr txBox="1"/>
          <p:nvPr>
            <p:ph idx="1" type="body"/>
          </p:nvPr>
        </p:nvSpPr>
        <p:spPr>
          <a:xfrm>
            <a:off x="755775" y="1559900"/>
            <a:ext cx="6599100" cy="42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Machine learning that uses a patient’s mammogram (images) to predict the formation of tumors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Prediction models that identify high-risk women based on past family history and genetic traits</a:t>
            </a:r>
            <a:endParaRPr/>
          </a:p>
        </p:txBody>
      </p:sp>
      <p:pic>
        <p:nvPicPr>
          <p:cNvPr id="194" name="Google Shape;194;gb82d0f3148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9125" y="1719175"/>
            <a:ext cx="4164874" cy="3662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65acb9b04_0_14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Meet </a:t>
            </a:r>
            <a:r>
              <a:rPr lang="en-US"/>
              <a:t>the Team</a:t>
            </a:r>
            <a:endParaRPr/>
          </a:p>
        </p:txBody>
      </p:sp>
      <p:pic>
        <p:nvPicPr>
          <p:cNvPr id="64" name="Google Shape;64;ge65acb9b04_0_14"/>
          <p:cNvPicPr preferRelativeResize="0"/>
          <p:nvPr/>
        </p:nvPicPr>
        <p:blipFill rotWithShape="1">
          <a:blip r:embed="rId3">
            <a:alphaModFix/>
          </a:blip>
          <a:srcRect b="11807" l="0" r="0" t="26115"/>
          <a:stretch/>
        </p:blipFill>
        <p:spPr>
          <a:xfrm>
            <a:off x="233050" y="2201475"/>
            <a:ext cx="2239498" cy="235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ge65acb9b04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6850" y="2201500"/>
            <a:ext cx="2199660" cy="2351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ge65acb9b04_0_14"/>
          <p:cNvPicPr preferRelativeResize="0"/>
          <p:nvPr/>
        </p:nvPicPr>
        <p:blipFill rotWithShape="1">
          <a:blip r:embed="rId5">
            <a:alphaModFix/>
          </a:blip>
          <a:srcRect b="32872" l="0" r="0" t="0"/>
          <a:stretch/>
        </p:blipFill>
        <p:spPr>
          <a:xfrm>
            <a:off x="5048475" y="2201475"/>
            <a:ext cx="2199650" cy="2351326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ge65acb9b04_0_14"/>
          <p:cNvSpPr txBox="1"/>
          <p:nvPr/>
        </p:nvSpPr>
        <p:spPr>
          <a:xfrm>
            <a:off x="205250" y="4668050"/>
            <a:ext cx="2199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Kayla Thames</a:t>
            </a:r>
            <a:endParaRPr>
              <a:solidFill>
                <a:srgbClr val="F947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94700"/>
                </a:solidFill>
              </a:rPr>
              <a:t>Project Lead</a:t>
            </a:r>
            <a:endParaRPr b="1">
              <a:solidFill>
                <a:srgbClr val="F947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00256D"/>
                </a:solidFill>
              </a:rPr>
              <a:t>Electrical and Computer Engineering</a:t>
            </a:r>
            <a:endParaRPr>
              <a:solidFill>
                <a:srgbClr val="00256D"/>
              </a:solidFill>
            </a:endParaRPr>
          </a:p>
        </p:txBody>
      </p:sp>
      <p:pic>
        <p:nvPicPr>
          <p:cNvPr id="68" name="Google Shape;68;ge65acb9b04_0_14"/>
          <p:cNvPicPr preferRelativeResize="0"/>
          <p:nvPr/>
        </p:nvPicPr>
        <p:blipFill rotWithShape="1">
          <a:blip r:embed="rId6">
            <a:alphaModFix/>
          </a:blip>
          <a:srcRect b="30690" l="0" r="0" t="0"/>
          <a:stretch/>
        </p:blipFill>
        <p:spPr>
          <a:xfrm>
            <a:off x="7470100" y="2201475"/>
            <a:ext cx="2199650" cy="235132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ge65acb9b04_0_14"/>
          <p:cNvSpPr txBox="1"/>
          <p:nvPr/>
        </p:nvSpPr>
        <p:spPr>
          <a:xfrm>
            <a:off x="2626875" y="4668050"/>
            <a:ext cx="2199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Javon Barrett</a:t>
            </a:r>
            <a:endParaRPr>
              <a:solidFill>
                <a:srgbClr val="F947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94700"/>
                </a:solidFill>
              </a:rPr>
              <a:t>Researcher</a:t>
            </a:r>
            <a:endParaRPr b="1">
              <a:solidFill>
                <a:srgbClr val="F947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00256D"/>
                </a:solidFill>
              </a:rPr>
              <a:t>Electrical Engineering</a:t>
            </a:r>
            <a:endParaRPr>
              <a:solidFill>
                <a:srgbClr val="00256D"/>
              </a:solidFill>
            </a:endParaRPr>
          </a:p>
        </p:txBody>
      </p:sp>
      <p:sp>
        <p:nvSpPr>
          <p:cNvPr id="70" name="Google Shape;70;ge65acb9b04_0_14"/>
          <p:cNvSpPr txBox="1"/>
          <p:nvPr/>
        </p:nvSpPr>
        <p:spPr>
          <a:xfrm>
            <a:off x="5048500" y="4668050"/>
            <a:ext cx="2199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Chauncey Murray</a:t>
            </a:r>
            <a:endParaRPr>
              <a:solidFill>
                <a:srgbClr val="F947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94700"/>
                </a:solidFill>
              </a:rPr>
              <a:t>Project Editor</a:t>
            </a:r>
            <a:endParaRPr b="1">
              <a:solidFill>
                <a:srgbClr val="F947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00256D"/>
                </a:solidFill>
              </a:rPr>
              <a:t>Electrical Engineering</a:t>
            </a:r>
            <a:endParaRPr>
              <a:solidFill>
                <a:srgbClr val="00256D"/>
              </a:solidFill>
            </a:endParaRPr>
          </a:p>
        </p:txBody>
      </p:sp>
      <p:sp>
        <p:nvSpPr>
          <p:cNvPr id="71" name="Google Shape;71;ge65acb9b04_0_14"/>
          <p:cNvSpPr txBox="1"/>
          <p:nvPr/>
        </p:nvSpPr>
        <p:spPr>
          <a:xfrm>
            <a:off x="7474050" y="4668050"/>
            <a:ext cx="2199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Aria Jones</a:t>
            </a:r>
            <a:endParaRPr>
              <a:solidFill>
                <a:srgbClr val="F947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94700"/>
                </a:solidFill>
              </a:rPr>
              <a:t>Graphic Designer</a:t>
            </a:r>
            <a:endParaRPr b="1">
              <a:solidFill>
                <a:srgbClr val="F947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256D"/>
                </a:solidFill>
              </a:rPr>
              <a:t>Industrial Engineering</a:t>
            </a:r>
            <a:endParaRPr>
              <a:solidFill>
                <a:srgbClr val="00256D"/>
              </a:solidFill>
            </a:endParaRPr>
          </a:p>
        </p:txBody>
      </p:sp>
      <p:sp>
        <p:nvSpPr>
          <p:cNvPr id="72" name="Google Shape;72;ge65acb9b04_0_14"/>
          <p:cNvSpPr txBox="1"/>
          <p:nvPr/>
        </p:nvSpPr>
        <p:spPr>
          <a:xfrm>
            <a:off x="9899600" y="4609150"/>
            <a:ext cx="2199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Xavier Hicks</a:t>
            </a:r>
            <a:endParaRPr>
              <a:solidFill>
                <a:srgbClr val="F947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94700"/>
                </a:solidFill>
              </a:rPr>
              <a:t>Programmer</a:t>
            </a:r>
            <a:endParaRPr b="1">
              <a:solidFill>
                <a:srgbClr val="F947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00256D"/>
                </a:solidFill>
              </a:rPr>
              <a:t>Electrical Engineering</a:t>
            </a:r>
            <a:endParaRPr>
              <a:solidFill>
                <a:srgbClr val="00256D"/>
              </a:solidFill>
            </a:endParaRPr>
          </a:p>
        </p:txBody>
      </p:sp>
      <p:pic>
        <p:nvPicPr>
          <p:cNvPr id="73" name="Google Shape;73;ge65acb9b04_0_14"/>
          <p:cNvPicPr preferRelativeResize="0"/>
          <p:nvPr/>
        </p:nvPicPr>
        <p:blipFill rotWithShape="1">
          <a:blip r:embed="rId7">
            <a:alphaModFix/>
          </a:blip>
          <a:srcRect b="0" l="5608" r="10181" t="0"/>
          <a:stretch/>
        </p:blipFill>
        <p:spPr>
          <a:xfrm>
            <a:off x="9899600" y="2191600"/>
            <a:ext cx="2075975" cy="235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b82d0f3148_0_30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200" name="Google Shape;200;gb82d0f3148_0_30"/>
          <p:cNvSpPr txBox="1"/>
          <p:nvPr>
            <p:ph idx="1" type="body"/>
          </p:nvPr>
        </p:nvSpPr>
        <p:spPr>
          <a:xfrm>
            <a:off x="838200" y="1653349"/>
            <a:ext cx="10515600" cy="42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[1] A</a:t>
            </a:r>
            <a:r>
              <a:rPr lang="en-US" sz="1400"/>
              <a:t>merican Cancer Society. (2021, May 7). </a:t>
            </a:r>
            <a:r>
              <a:rPr i="1" lang="en-US" sz="1400"/>
              <a:t>How Common Is Breast Cancer? | Breast Cancer Statistics</a:t>
            </a:r>
            <a:r>
              <a:rPr lang="en-US" sz="1400"/>
              <a:t>. Cancer.Org.   </a:t>
            </a:r>
            <a:endParaRPr sz="14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 </a:t>
            </a:r>
            <a:r>
              <a:rPr lang="en-US" sz="1400" u="sng">
                <a:solidFill>
                  <a:schemeClr val="hlink"/>
                </a:solidFill>
                <a:hlinkClick r:id="rId3"/>
              </a:rPr>
              <a:t>https://www.cancer.org/cancer/breast-cancer/about/how-common-is-breast-cancer.html</a:t>
            </a:r>
            <a:endParaRPr baseline="30000" i="1" sz="14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[2] </a:t>
            </a:r>
            <a:r>
              <a:rPr i="1" lang="en-US" sz="1400"/>
              <a:t>Breast Cancer - Statistics</a:t>
            </a:r>
            <a:r>
              <a:rPr lang="en-US" sz="1400"/>
              <a:t>. (2021, February 24). Cancer.Net. </a:t>
            </a:r>
            <a:r>
              <a:rPr lang="en-US" sz="1400" u="sng">
                <a:solidFill>
                  <a:schemeClr val="hlink"/>
                </a:solidFill>
                <a:hlinkClick r:id="rId4"/>
              </a:rPr>
              <a:t>https://www.cancer.net/cancer-types/breast-cancer/statistics</a:t>
            </a:r>
            <a:endParaRPr sz="14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Ming, C. (2019, June 20). </a:t>
            </a:r>
            <a:r>
              <a:rPr i="1" lang="en-US" sz="1400"/>
              <a:t>Machine learning techniques for personalized breast cancer risk prediction: comparison with the BCRAT and BOADICEA models</a:t>
            </a:r>
            <a:r>
              <a:rPr lang="en-US" sz="1400"/>
              <a:t>. Breast Cancer Research. </a:t>
            </a:r>
            <a:r>
              <a:rPr lang="en-US" sz="1400" u="sng">
                <a:solidFill>
                  <a:schemeClr val="hlink"/>
                </a:solidFill>
                <a:hlinkClick r:id="rId5"/>
              </a:rPr>
              <a:t>https://breast-cancer-research.biomedcentral.com/articles/10.1186/s13058-019-1158-4</a:t>
            </a:r>
            <a:endParaRPr sz="1400"/>
          </a:p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Li, J. (2021, April 16). </a:t>
            </a:r>
            <a:r>
              <a:rPr i="1" lang="en-US" sz="1400"/>
              <a:t>Predicting breast cancer 5-year survival using machine learning: A systematic review</a:t>
            </a:r>
            <a:r>
              <a:rPr lang="en-US" sz="1400"/>
              <a:t>. PLOS One. </a:t>
            </a:r>
            <a:r>
              <a:rPr lang="en-US" sz="1400" u="sng">
                <a:solidFill>
                  <a:schemeClr val="hlink"/>
                </a:solidFill>
                <a:hlinkClick r:id="rId6"/>
              </a:rPr>
              <a:t>https://journals.plos.org/plosone/article?id=10.1371/journal.pone.0250370</a:t>
            </a:r>
            <a:endParaRPr sz="1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400"/>
              <a:t>“Survival Rates for Breast Cancer.” </a:t>
            </a:r>
            <a:r>
              <a:rPr i="1" lang="en-US" sz="1400"/>
              <a:t>American Cancer Society</a:t>
            </a:r>
            <a:r>
              <a:rPr lang="en-US" sz="1400"/>
              <a:t>,</a:t>
            </a:r>
            <a:endParaRPr sz="1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400"/>
              <a:t>www.cancer.org/cancer/breast-cancer/understanding-a-breast-cancer-diagnosis/breast-cancer-survival-rates.html. </a:t>
            </a:r>
            <a:endParaRPr sz="1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1400"/>
          </a:p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65acb9b04_0_4"/>
          <p:cNvSpPr txBox="1"/>
          <p:nvPr>
            <p:ph idx="1" type="body"/>
          </p:nvPr>
        </p:nvSpPr>
        <p:spPr>
          <a:xfrm>
            <a:off x="653800" y="2702225"/>
            <a:ext cx="10515600" cy="280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7200">
                <a:latin typeface="Times New Roman"/>
                <a:ea typeface="Times New Roman"/>
                <a:cs typeface="Times New Roman"/>
                <a:sym typeface="Times New Roman"/>
              </a:rPr>
              <a:t>Questions?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b82d0f3148_0_0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>
                <a:latin typeface="Merriweather"/>
                <a:ea typeface="Merriweather"/>
                <a:cs typeface="Merriweather"/>
                <a:sym typeface="Merriweather"/>
              </a:rPr>
              <a:t>Table of Contents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9" name="Google Shape;79;gb82d0f3148_0_0"/>
          <p:cNvSpPr txBox="1"/>
          <p:nvPr>
            <p:ph idx="1" type="body"/>
          </p:nvPr>
        </p:nvSpPr>
        <p:spPr>
          <a:xfrm>
            <a:off x="596150" y="1630300"/>
            <a:ext cx="5673900" cy="42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3459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ts val="2911"/>
              <a:buFont typeface="Times New Roman"/>
              <a:buAutoNum type="arabicPeriod"/>
            </a:pPr>
            <a:r>
              <a:rPr lang="en-US" sz="2911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91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3459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ts val="2911"/>
              <a:buFont typeface="Times New Roman"/>
              <a:buAutoNum type="arabicPeriod"/>
            </a:pPr>
            <a:r>
              <a:rPr lang="en-US" sz="2911">
                <a:latin typeface="Times New Roman"/>
                <a:ea typeface="Times New Roman"/>
                <a:cs typeface="Times New Roman"/>
                <a:sym typeface="Times New Roman"/>
              </a:rPr>
              <a:t>Why did we choose this topic?</a:t>
            </a:r>
            <a:endParaRPr sz="291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3459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ts val="2911"/>
              <a:buFont typeface="Times New Roman"/>
              <a:buAutoNum type="arabicPeriod"/>
            </a:pPr>
            <a:r>
              <a:rPr lang="en-US" sz="2911">
                <a:latin typeface="Times New Roman"/>
                <a:ea typeface="Times New Roman"/>
                <a:cs typeface="Times New Roman"/>
                <a:sym typeface="Times New Roman"/>
              </a:rPr>
              <a:t>How does this topic affect the community?</a:t>
            </a:r>
            <a:endParaRPr sz="291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3459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ts val="2911"/>
              <a:buFont typeface="Times New Roman"/>
              <a:buAutoNum type="arabicPeriod"/>
            </a:pPr>
            <a:r>
              <a:rPr lang="en-US" sz="2911">
                <a:latin typeface="Times New Roman"/>
                <a:ea typeface="Times New Roman"/>
                <a:cs typeface="Times New Roman"/>
                <a:sym typeface="Times New Roman"/>
              </a:rPr>
              <a:t>Project Procedures</a:t>
            </a:r>
            <a:endParaRPr sz="291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133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79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" name="Google Shape;80;gb82d0f3148_0_0"/>
          <p:cNvSpPr txBox="1"/>
          <p:nvPr>
            <p:ph idx="1" type="body"/>
          </p:nvPr>
        </p:nvSpPr>
        <p:spPr>
          <a:xfrm>
            <a:off x="6476550" y="1630300"/>
            <a:ext cx="5224500" cy="42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27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ts val="2900"/>
              <a:buFont typeface="Times New Roman"/>
              <a:buAutoNum type="arabicPeriod" startAt="5"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Lessons Learned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27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ts val="2900"/>
              <a:buFont typeface="Times New Roman"/>
              <a:buAutoNum type="arabicPeriod" startAt="5"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Future Research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27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ts val="2900"/>
              <a:buFont typeface="Times New Roman"/>
              <a:buAutoNum type="arabicPeriod" startAt="5"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"/>
          <p:cNvSpPr txBox="1"/>
          <p:nvPr>
            <p:ph type="title"/>
          </p:nvPr>
        </p:nvSpPr>
        <p:spPr>
          <a:xfrm>
            <a:off x="838200" y="139841"/>
            <a:ext cx="10515600" cy="10793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86" name="Google Shape;86;p2"/>
          <p:cNvSpPr txBox="1"/>
          <p:nvPr>
            <p:ph idx="1" type="body"/>
          </p:nvPr>
        </p:nvSpPr>
        <p:spPr>
          <a:xfrm>
            <a:off x="467100" y="1505300"/>
            <a:ext cx="5535600" cy="42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94700"/>
              </a:buClr>
              <a:buSzPts val="2000"/>
              <a:buChar char="•"/>
            </a:pPr>
            <a:r>
              <a:rPr lang="en-US" sz="2000"/>
              <a:t>Breast cancer is more common in women </a:t>
            </a:r>
            <a:r>
              <a:rPr baseline="30000" lang="en-US" sz="2000"/>
              <a:t>1</a:t>
            </a:r>
            <a:endParaRPr baseline="30000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2000"/>
              <a:buChar char="•"/>
            </a:pPr>
            <a:r>
              <a:rPr lang="en-US" sz="2000"/>
              <a:t>Not completely preventable but can lower risk with diet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2000"/>
              <a:buChar char="•"/>
            </a:pPr>
            <a:r>
              <a:rPr lang="en-US" sz="2000"/>
              <a:t>Early detection = High survival rates </a:t>
            </a:r>
            <a:r>
              <a:rPr baseline="30000" lang="en-US" sz="2000"/>
              <a:t>1</a:t>
            </a:r>
            <a:endParaRPr baseline="30000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2000"/>
              <a:buChar char="•"/>
            </a:pPr>
            <a:r>
              <a:rPr lang="en-US" sz="2000"/>
              <a:t>Machine learning model predicts breast cancer.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2000"/>
              <a:buChar char="•"/>
            </a:pPr>
            <a:r>
              <a:rPr lang="en-US" sz="2000"/>
              <a:t>The model uses information about benign &amp; malignant tumors</a:t>
            </a:r>
            <a:endParaRPr sz="20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87" name="Google Shape;8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3825" y="1429100"/>
            <a:ext cx="5406776" cy="407329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"/>
          <p:cNvSpPr txBox="1"/>
          <p:nvPr/>
        </p:nvSpPr>
        <p:spPr>
          <a:xfrm>
            <a:off x="6153825" y="5578600"/>
            <a:ext cx="396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Source: Susan G. Komen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b82d0f3148_0_5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Why did we choose this topic?</a:t>
            </a:r>
            <a:endParaRPr/>
          </a:p>
        </p:txBody>
      </p:sp>
      <p:sp>
        <p:nvSpPr>
          <p:cNvPr id="94" name="Google Shape;94;gb82d0f3148_0_5"/>
          <p:cNvSpPr txBox="1"/>
          <p:nvPr>
            <p:ph idx="1" type="body"/>
          </p:nvPr>
        </p:nvSpPr>
        <p:spPr>
          <a:xfrm>
            <a:off x="355250" y="1812100"/>
            <a:ext cx="5683500" cy="42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1 out of 8 chance of diagnosis </a:t>
            </a:r>
            <a:r>
              <a:rPr baseline="30000" lang="en-US"/>
              <a:t>1</a:t>
            </a:r>
            <a:endParaRPr baseline="300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3.8 million currently diagnosed </a:t>
            </a:r>
            <a:r>
              <a:rPr baseline="30000" lang="en-US"/>
              <a:t>1</a:t>
            </a:r>
            <a:endParaRPr baseline="300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Everyone is at risk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Nearly 44,000 deaths in 2021 </a:t>
            </a:r>
            <a:r>
              <a:rPr baseline="30000" lang="en-US"/>
              <a:t>2</a:t>
            </a:r>
            <a:endParaRPr baseline="300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1800"/>
              <a:buChar char="•"/>
            </a:pPr>
            <a:r>
              <a:rPr lang="en-US"/>
              <a:t>Prioritize early detection &amp; treatment</a:t>
            </a:r>
            <a:endParaRPr/>
          </a:p>
        </p:txBody>
      </p:sp>
      <p:pic>
        <p:nvPicPr>
          <p:cNvPr id="95" name="Google Shape;95;gb82d0f3148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8850" y="2081741"/>
            <a:ext cx="5514901" cy="31011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b82d0f3148_0_10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How does this topic affect the community?</a:t>
            </a:r>
            <a:endParaRPr/>
          </a:p>
        </p:txBody>
      </p:sp>
      <p:sp>
        <p:nvSpPr>
          <p:cNvPr id="101" name="Google Shape;101;gb82d0f3148_0_10"/>
          <p:cNvSpPr txBox="1"/>
          <p:nvPr>
            <p:ph idx="1" type="body"/>
          </p:nvPr>
        </p:nvSpPr>
        <p:spPr>
          <a:xfrm>
            <a:off x="5453800" y="1578625"/>
            <a:ext cx="6374700" cy="42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ct val="64285"/>
              <a:buChar char="•"/>
            </a:pPr>
            <a:r>
              <a:rPr lang="en-US"/>
              <a:t>Early detection increases the rate of survival(most treatable)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ct val="64285"/>
              <a:buChar char="•"/>
            </a:pPr>
            <a:r>
              <a:rPr lang="en-US"/>
              <a:t>Spread awareness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ct val="64285"/>
              <a:buChar char="•"/>
            </a:pPr>
            <a:r>
              <a:rPr lang="en-US"/>
              <a:t>Cancer diagnosis affects personal relationships(sadness, anxiety, etc…)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ct val="64285"/>
              <a:buChar char="•"/>
            </a:pPr>
            <a:r>
              <a:rPr lang="en-US"/>
              <a:t>Many people endure emotional and mental hardships while they are undergoing treatment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gb82d0f3148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700" y="1745366"/>
            <a:ext cx="5149000" cy="36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b82d0f3148_0_15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>
                <a:latin typeface="Merriweather"/>
                <a:ea typeface="Merriweather"/>
                <a:cs typeface="Merriweather"/>
                <a:sym typeface="Merriweather"/>
              </a:rPr>
              <a:t>Project Procedures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8" name="Google Shape;108;gb82d0f3148_0_15"/>
          <p:cNvSpPr txBox="1"/>
          <p:nvPr>
            <p:ph idx="1" type="body"/>
          </p:nvPr>
        </p:nvSpPr>
        <p:spPr>
          <a:xfrm>
            <a:off x="665300" y="1653349"/>
            <a:ext cx="10515600" cy="42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ct val="67948"/>
              <a:buFont typeface="Times New Roman"/>
              <a:buAutoNum type="arabicPeriod"/>
            </a:pPr>
            <a:r>
              <a:rPr lang="en-US" sz="3120">
                <a:latin typeface="Times New Roman"/>
                <a:ea typeface="Times New Roman"/>
                <a:cs typeface="Times New Roman"/>
                <a:sym typeface="Times New Roman"/>
              </a:rPr>
              <a:t>Acquired dataset from kaggle</a:t>
            </a:r>
            <a:endParaRPr sz="31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ct val="67948"/>
              <a:buFont typeface="Times New Roman"/>
              <a:buAutoNum type="arabicPeriod"/>
            </a:pPr>
            <a:r>
              <a:rPr lang="en-US" sz="3120">
                <a:latin typeface="Times New Roman"/>
                <a:ea typeface="Times New Roman"/>
                <a:cs typeface="Times New Roman"/>
                <a:sym typeface="Times New Roman"/>
              </a:rPr>
              <a:t>Load and Read Dataset </a:t>
            </a:r>
            <a:endParaRPr sz="31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ct val="67948"/>
              <a:buFont typeface="Times New Roman"/>
              <a:buAutoNum type="arabicPeriod"/>
            </a:pPr>
            <a:r>
              <a:rPr lang="en-US" sz="3120">
                <a:latin typeface="Times New Roman"/>
                <a:ea typeface="Times New Roman"/>
                <a:cs typeface="Times New Roman"/>
                <a:sym typeface="Times New Roman"/>
              </a:rPr>
              <a:t>Perform an Exploratory Data Analysis</a:t>
            </a:r>
            <a:endParaRPr sz="31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ct val="67948"/>
              <a:buFont typeface="Times New Roman"/>
              <a:buAutoNum type="arabicPeriod"/>
            </a:pPr>
            <a:r>
              <a:rPr lang="en-US" sz="3120">
                <a:latin typeface="Times New Roman"/>
                <a:ea typeface="Times New Roman"/>
                <a:cs typeface="Times New Roman"/>
                <a:sym typeface="Times New Roman"/>
              </a:rPr>
              <a:t>Clean the Datase</a:t>
            </a:r>
            <a:r>
              <a:rPr lang="en-US" sz="312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endParaRPr sz="31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ct val="67948"/>
              <a:buFont typeface="Times New Roman"/>
              <a:buAutoNum type="arabicPeriod"/>
            </a:pPr>
            <a:r>
              <a:rPr lang="en-US" sz="3120">
                <a:latin typeface="Times New Roman"/>
                <a:ea typeface="Times New Roman"/>
                <a:cs typeface="Times New Roman"/>
                <a:sym typeface="Times New Roman"/>
              </a:rPr>
              <a:t>Select Experimental Models</a:t>
            </a:r>
            <a:endParaRPr sz="31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ct val="67948"/>
              <a:buFont typeface="Times New Roman"/>
              <a:buAutoNum type="arabicPeriod"/>
            </a:pPr>
            <a:r>
              <a:rPr lang="en-US" sz="3120">
                <a:latin typeface="Times New Roman"/>
                <a:ea typeface="Times New Roman"/>
                <a:cs typeface="Times New Roman"/>
                <a:sym typeface="Times New Roman"/>
              </a:rPr>
              <a:t>Test Models</a:t>
            </a:r>
            <a:endParaRPr sz="31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56D"/>
              </a:buClr>
              <a:buSzPct val="67948"/>
              <a:buFont typeface="Times New Roman"/>
              <a:buAutoNum type="arabicPeriod"/>
            </a:pPr>
            <a:r>
              <a:rPr lang="en-US" sz="3120">
                <a:latin typeface="Times New Roman"/>
                <a:ea typeface="Times New Roman"/>
                <a:cs typeface="Times New Roman"/>
                <a:sym typeface="Times New Roman"/>
              </a:rPr>
              <a:t>Compare the two models</a:t>
            </a:r>
            <a:endParaRPr sz="31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gb82d0f3148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7775" y="2443475"/>
            <a:ext cx="2360100" cy="232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5f3bf5624_1_36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and Read Data</a:t>
            </a:r>
            <a:endParaRPr/>
          </a:p>
        </p:txBody>
      </p:sp>
      <p:sp>
        <p:nvSpPr>
          <p:cNvPr id="115" name="Google Shape;115;ge5f3bf5624_1_36"/>
          <p:cNvSpPr txBox="1"/>
          <p:nvPr>
            <p:ph idx="1" type="body"/>
          </p:nvPr>
        </p:nvSpPr>
        <p:spPr>
          <a:xfrm>
            <a:off x="838200" y="1653349"/>
            <a:ext cx="10515600" cy="4238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Test and analyze</a:t>
            </a:r>
            <a:endParaRPr/>
          </a:p>
        </p:txBody>
      </p:sp>
      <p:pic>
        <p:nvPicPr>
          <p:cNvPr id="116" name="Google Shape;116;ge5f3bf5624_1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575" y="1544325"/>
            <a:ext cx="10984325" cy="419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b82d0f3148_0_35"/>
          <p:cNvSpPr txBox="1"/>
          <p:nvPr>
            <p:ph type="title"/>
          </p:nvPr>
        </p:nvSpPr>
        <p:spPr>
          <a:xfrm>
            <a:off x="838200" y="139841"/>
            <a:ext cx="10515600" cy="10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Exploratory Data Analysis</a:t>
            </a:r>
            <a:endParaRPr/>
          </a:p>
        </p:txBody>
      </p:sp>
      <p:sp>
        <p:nvSpPr>
          <p:cNvPr id="122" name="Google Shape;122;gb82d0f3148_0_35"/>
          <p:cNvSpPr txBox="1"/>
          <p:nvPr/>
        </p:nvSpPr>
        <p:spPr>
          <a:xfrm>
            <a:off x="576300" y="1855700"/>
            <a:ext cx="9785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3600"/>
              <a:buFont typeface="Times New Roman"/>
              <a:buChar char="●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Box Plots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3600"/>
              <a:buFont typeface="Times New Roman"/>
              <a:buChar char="●"/>
            </a:pPr>
            <a:r>
              <a:rPr lang="en-US" sz="3600">
                <a:latin typeface="Times New Roman"/>
                <a:ea typeface="Times New Roman"/>
                <a:cs typeface="Times New Roman"/>
                <a:sym typeface="Times New Roman"/>
              </a:rPr>
              <a:t>Heatmaps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rgbClr val="F94700"/>
              </a:buClr>
              <a:buSzPts val="3600"/>
              <a:buFont typeface="Times New Roman"/>
              <a:buChar char="●"/>
            </a:pPr>
            <a:r>
              <a:rPr lang="en-US" sz="3600">
                <a:latin typeface="Times New Roman"/>
                <a:ea typeface="Times New Roman"/>
                <a:cs typeface="Times New Roman"/>
                <a:sym typeface="Times New Roman"/>
              </a:rPr>
              <a:t>Scatterplot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2021-07-08T17:14:45Z</dcterms:created>
  <dc:creator>Tunde</dc:creator>
</cp:coreProperties>
</file>